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6" r:id="rId6"/>
    <p:sldId id="262" r:id="rId7"/>
    <p:sldId id="272" r:id="rId8"/>
    <p:sldId id="264" r:id="rId9"/>
    <p:sldId id="267" r:id="rId10"/>
    <p:sldId id="263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6DA"/>
    <a:srgbClr val="97D5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A4CC4-4150-4D37-A38A-62FA38EB7BE8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E8C94-7F21-41F4-A12C-82F45B34702F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2A9E-B131-409F-BE1D-AC6ADB0A148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075BA-591D-419D-922C-4101E98BF6B1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9E36E-91AC-4D22-AFF6-5DA65293A5E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86590-A9D1-4F12-A270-0A281B1F8BAE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4037A-AA18-4FBF-BB80-ED1DF117F688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14D3E-7F66-442B-A110-4D1B88F01F69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EC29E-7C34-4F83-9981-E02E2B0F5E8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0DE13-865B-47DF-82B1-C2451ADDC3E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92898-52C2-41CD-BB38-EA368898BA71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C349FD-5FE3-4116-87BD-7EF84BF5795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DA4yGOVtM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youtube.com/watch?v=QjTVSNtFzU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86080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/>
              <a:t>Confucianism</a:t>
            </a:r>
            <a:endParaRPr lang="en-CA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5229225"/>
            <a:ext cx="5761038" cy="124777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Adrian Christ</a:t>
            </a:r>
            <a:endParaRPr lang="en-CA" sz="2000" dirty="0" smtClean="0"/>
          </a:p>
        </p:txBody>
      </p:sp>
      <p:pic>
        <p:nvPicPr>
          <p:cNvPr id="2052" name="Picture 4" descr="confuci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36163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onfucianismsym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88913"/>
            <a:ext cx="38163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Confucianism and Women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5472608" cy="5445224"/>
          </a:xfrm>
        </p:spPr>
        <p:txBody>
          <a:bodyPr/>
          <a:lstStyle/>
          <a:p>
            <a:r>
              <a:rPr lang="en-US" dirty="0" smtClean="0"/>
              <a:t>Women considered inferior</a:t>
            </a:r>
          </a:p>
          <a:p>
            <a:r>
              <a:rPr lang="en-US" dirty="0" smtClean="0"/>
              <a:t>Primary duty to produce sons</a:t>
            </a:r>
          </a:p>
          <a:p>
            <a:r>
              <a:rPr lang="en-US" dirty="0" smtClean="0"/>
              <a:t>Women are to be honoured as mother to the family</a:t>
            </a:r>
          </a:p>
          <a:p>
            <a:r>
              <a:rPr lang="en-US" dirty="0" smtClean="0"/>
              <a:t>“unselfish” loyalty to husband and family are important</a:t>
            </a:r>
          </a:p>
          <a:p>
            <a:r>
              <a:rPr lang="en-US" dirty="0" smtClean="0"/>
              <a:t>Later scholars became </a:t>
            </a:r>
            <a:r>
              <a:rPr lang="en-US" dirty="0" smtClean="0"/>
              <a:t>more against women</a:t>
            </a:r>
            <a:endParaRPr lang="en-US" dirty="0" smtClean="0"/>
          </a:p>
        </p:txBody>
      </p:sp>
      <p:pic>
        <p:nvPicPr>
          <p:cNvPr id="4" name="Picture 3" descr="boundfo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556792"/>
            <a:ext cx="3384376" cy="2284454"/>
          </a:xfrm>
          <a:prstGeom prst="rect">
            <a:avLst/>
          </a:prstGeom>
        </p:spPr>
      </p:pic>
      <p:pic>
        <p:nvPicPr>
          <p:cNvPr id="5" name="Picture 4" descr="Do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077072"/>
            <a:ext cx="3384376" cy="25346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Economic/Political Impacts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5112568" cy="5328592"/>
          </a:xfrm>
        </p:spPr>
        <p:txBody>
          <a:bodyPr/>
          <a:lstStyle/>
          <a:p>
            <a:r>
              <a:rPr lang="en-CA" dirty="0" smtClean="0"/>
              <a:t>Empires (Han and later) based bureaucracy on ideas</a:t>
            </a:r>
          </a:p>
          <a:p>
            <a:r>
              <a:rPr lang="en-CA" dirty="0" smtClean="0"/>
              <a:t>Government exams</a:t>
            </a:r>
          </a:p>
          <a:p>
            <a:r>
              <a:rPr lang="en-CA" dirty="0" smtClean="0"/>
              <a:t>No longer required to be a noble for education</a:t>
            </a:r>
          </a:p>
          <a:p>
            <a:r>
              <a:rPr lang="en-CA" dirty="0" smtClean="0"/>
              <a:t>Stabilized economy and empires</a:t>
            </a:r>
          </a:p>
          <a:p>
            <a:r>
              <a:rPr lang="en-CA" dirty="0" smtClean="0"/>
              <a:t>Reinforced idea of the Mandate of Heaven</a:t>
            </a:r>
          </a:p>
        </p:txBody>
      </p:sp>
      <p:pic>
        <p:nvPicPr>
          <p:cNvPr id="4" name="Picture 3" descr="mandateofheav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219178"/>
            <a:ext cx="2652082" cy="2638822"/>
          </a:xfrm>
          <a:prstGeom prst="rect">
            <a:avLst/>
          </a:prstGeom>
        </p:spPr>
      </p:pic>
      <p:pic>
        <p:nvPicPr>
          <p:cNvPr id="5" name="Picture 4" descr="govexamancientch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3888432" cy="29027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Holy Scriptures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384" y="1484784"/>
            <a:ext cx="5544616" cy="5373216"/>
          </a:xfrm>
        </p:spPr>
        <p:txBody>
          <a:bodyPr/>
          <a:lstStyle/>
          <a:p>
            <a:r>
              <a:rPr lang="en-CA" dirty="0" smtClean="0"/>
              <a:t>Analects of Confucius</a:t>
            </a:r>
          </a:p>
          <a:p>
            <a:r>
              <a:rPr lang="en-CA" dirty="0" smtClean="0"/>
              <a:t>Collection of Confucius’ writings</a:t>
            </a:r>
          </a:p>
          <a:p>
            <a:r>
              <a:rPr lang="en-CA" dirty="0" smtClean="0"/>
              <a:t>Formulated after his death</a:t>
            </a:r>
          </a:p>
          <a:p>
            <a:r>
              <a:rPr lang="en-CA" dirty="0" smtClean="0"/>
              <a:t>Other works such as Mencius, the Great Learning and the Doctrine of the Mean</a:t>
            </a:r>
            <a:endParaRPr lang="en-CA" dirty="0"/>
          </a:p>
        </p:txBody>
      </p:sp>
      <p:pic>
        <p:nvPicPr>
          <p:cNvPr id="4" name="Picture 3" descr="analec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3455368" cy="2587850"/>
          </a:xfrm>
          <a:prstGeom prst="rect">
            <a:avLst/>
          </a:prstGeom>
        </p:spPr>
      </p:pic>
      <p:pic>
        <p:nvPicPr>
          <p:cNvPr id="5" name="Picture 4" descr="chinesepeasa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77072"/>
            <a:ext cx="3456384" cy="247412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Art/Science/Technology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5976664" cy="5257800"/>
          </a:xfrm>
        </p:spPr>
        <p:txBody>
          <a:bodyPr/>
          <a:lstStyle/>
          <a:p>
            <a:r>
              <a:rPr lang="en-CA" dirty="0" smtClean="0"/>
              <a:t>Confucius promotes study of the world</a:t>
            </a:r>
          </a:p>
          <a:p>
            <a:r>
              <a:rPr lang="en-CA" dirty="0" smtClean="0"/>
              <a:t>Believes that</a:t>
            </a:r>
            <a:r>
              <a:rPr lang="en-CA" dirty="0" smtClean="0"/>
              <a:t> </a:t>
            </a:r>
            <a:r>
              <a:rPr lang="en-CA" dirty="0" smtClean="0"/>
              <a:t>music “transcends boundaries and unifies hearts”</a:t>
            </a:r>
          </a:p>
          <a:p>
            <a:r>
              <a:rPr lang="en-CA" dirty="0" smtClean="0"/>
              <a:t>Valued science for its practical uses</a:t>
            </a:r>
            <a:endParaRPr lang="en-CA" dirty="0"/>
          </a:p>
        </p:txBody>
      </p:sp>
      <p:pic>
        <p:nvPicPr>
          <p:cNvPr id="4" name="Picture 3" descr="chineseinstru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789176"/>
            <a:ext cx="3203848" cy="2948199"/>
          </a:xfrm>
          <a:prstGeom prst="rect">
            <a:avLst/>
          </a:prstGeom>
        </p:spPr>
      </p:pic>
      <p:pic>
        <p:nvPicPr>
          <p:cNvPr id="5" name="Picture 4" descr="chinesesurvey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365103"/>
            <a:ext cx="3168352" cy="242576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Few Confucian Sayings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5004048" cy="5589240"/>
          </a:xfrm>
          <a:solidFill>
            <a:schemeClr val="bg1"/>
          </a:solidFill>
        </p:spPr>
        <p:txBody>
          <a:bodyPr/>
          <a:lstStyle/>
          <a:p>
            <a:r>
              <a:rPr lang="en-CA" sz="2400" dirty="0" smtClean="0"/>
              <a:t>1. A journey of a thousand </a:t>
            </a:r>
            <a:r>
              <a:rPr lang="en-CA" sz="2400" dirty="0" err="1" smtClean="0"/>
              <a:t>li</a:t>
            </a:r>
            <a:r>
              <a:rPr lang="en-CA" sz="2400" dirty="0" smtClean="0"/>
              <a:t> begins with a single step.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2. A picture is worth a thousand words.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4. Be not ashamed of mistakes and thus make them crimes.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5. He who counsels himself, counsels a fool.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6. I hear and I forget. I see and I remember. I do and I understand.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268760"/>
            <a:ext cx="4283968" cy="4248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8. If thy strength will serve, go forward in the ranks; if not, stand still.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9. If to-day will not, to-morrow may.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/>
              <a:t>10. If two ride on a horse, one must ride behind.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5229200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2"/>
              </a:rPr>
              <a:t>http://www.youtube.com/watch?v=sDA4yGOVtM8</a:t>
            </a:r>
            <a:r>
              <a:rPr lang="en-CA" dirty="0" smtClean="0"/>
              <a:t>  start at 1:45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CA" dirty="0" smtClean="0"/>
              <a:t>Timeline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5508625" cy="5589587"/>
          </a:xfrm>
        </p:spPr>
        <p:txBody>
          <a:bodyPr/>
          <a:lstStyle/>
          <a:p>
            <a:pPr eaLnBrk="1" hangingPunct="1"/>
            <a:r>
              <a:rPr lang="en-US" dirty="0" smtClean="0"/>
              <a:t>Founded around 2500 years ago</a:t>
            </a:r>
          </a:p>
          <a:p>
            <a:pPr eaLnBrk="1" hangingPunct="1"/>
            <a:r>
              <a:rPr lang="en-US" dirty="0" smtClean="0"/>
              <a:t>Founded by </a:t>
            </a:r>
            <a:r>
              <a:rPr lang="en-CA" dirty="0" smtClean="0"/>
              <a:t>K'ung-fu-tsu (Confucius) (551-479 BCE)</a:t>
            </a:r>
          </a:p>
          <a:p>
            <a:pPr eaLnBrk="1" hangingPunct="1"/>
            <a:r>
              <a:rPr lang="en-US" dirty="0" smtClean="0"/>
              <a:t>Becomes widely spread by Meng-tzu (Mencius)(372-289 BCE)</a:t>
            </a:r>
          </a:p>
          <a:p>
            <a:pPr eaLnBrk="1" hangingPunct="1"/>
            <a:r>
              <a:rPr lang="en-US" dirty="0" smtClean="0"/>
              <a:t>Zhu Xi-founds Neo- Confucianism(1130-1200 BCE)</a:t>
            </a:r>
          </a:p>
        </p:txBody>
      </p:sp>
      <p:pic>
        <p:nvPicPr>
          <p:cNvPr id="3076" name="Picture 4" descr="menci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484313"/>
            <a:ext cx="363537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-468313" y="333375"/>
            <a:ext cx="4449763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Origins</a:t>
            </a:r>
          </a:p>
        </p:txBody>
      </p:sp>
      <p:pic>
        <p:nvPicPr>
          <p:cNvPr id="4099" name="Picture 3" descr="China_Warring_States_Perio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0"/>
            <a:ext cx="4737100" cy="60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0" y="1484313"/>
            <a:ext cx="442753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dirty="0"/>
              <a:t> Founded during Warring States Period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 First used as political system in Han empire</a:t>
            </a:r>
          </a:p>
        </p:txBody>
      </p:sp>
      <p:pic>
        <p:nvPicPr>
          <p:cNvPr id="4101" name="Picture 6" descr="hanma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573463"/>
            <a:ext cx="4325937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/>
          <a:lstStyle/>
          <a:p>
            <a:r>
              <a:rPr lang="en-CA" dirty="0" smtClean="0"/>
              <a:t>Mencius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5064" y="1268760"/>
            <a:ext cx="5338936" cy="5257800"/>
          </a:xfrm>
        </p:spPr>
        <p:txBody>
          <a:bodyPr/>
          <a:lstStyle/>
          <a:p>
            <a:r>
              <a:rPr lang="en-CA" dirty="0" smtClean="0"/>
              <a:t>Next most famous after Confucius</a:t>
            </a:r>
          </a:p>
          <a:p>
            <a:r>
              <a:rPr lang="en-CA" dirty="0" smtClean="0"/>
              <a:t>Believed power of the king came from the masses</a:t>
            </a:r>
          </a:p>
          <a:p>
            <a:r>
              <a:rPr lang="en-CA" dirty="0" smtClean="0"/>
              <a:t>Had more influence than Confucius did during his lifetime</a:t>
            </a:r>
          </a:p>
          <a:p>
            <a:r>
              <a:rPr lang="en-CA" dirty="0" smtClean="0"/>
              <a:t>Humans are innately good</a:t>
            </a:r>
            <a:endParaRPr lang="en-CA" dirty="0"/>
          </a:p>
        </p:txBody>
      </p:sp>
      <p:pic>
        <p:nvPicPr>
          <p:cNvPr id="4" name="Picture 3" descr="tianmensqua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33056"/>
            <a:ext cx="3828556" cy="2470036"/>
          </a:xfrm>
          <a:prstGeom prst="rect">
            <a:avLst/>
          </a:prstGeom>
        </p:spPr>
      </p:pic>
      <p:pic>
        <p:nvPicPr>
          <p:cNvPr id="5" name="Picture 4" descr="menci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3024336" cy="31936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Xun Zi          vs.          Zhu Xi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(312-230 BCE)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Humans are innately bad</a:t>
            </a:r>
          </a:p>
          <a:p>
            <a:r>
              <a:rPr lang="en-CA" dirty="0" smtClean="0"/>
              <a:t>Need to be taught to be good</a:t>
            </a:r>
          </a:p>
          <a:p>
            <a:r>
              <a:rPr lang="en-CA" dirty="0" smtClean="0"/>
              <a:t>Considered heretic by Zhu Xi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(1130-1200 CE)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 smtClean="0"/>
              <a:t>Continued following Mencius’ belief in innate goodness</a:t>
            </a:r>
          </a:p>
          <a:p>
            <a:r>
              <a:rPr lang="en-CA" dirty="0" smtClean="0"/>
              <a:t>Founded Neo-Confucianism, the modern interpretation of Confucius’ teachings</a:t>
            </a:r>
            <a:endParaRPr lang="en-CA" dirty="0"/>
          </a:p>
        </p:txBody>
      </p:sp>
      <p:pic>
        <p:nvPicPr>
          <p:cNvPr id="1026" name="Picture 2" descr="C:\Users\Adrian\AppData\Local\Microsoft\Windows\Temporary Internet Files\Content.IE5\4BVQTTKO\MC9003891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437112"/>
            <a:ext cx="1728192" cy="2172648"/>
          </a:xfrm>
          <a:prstGeom prst="rect">
            <a:avLst/>
          </a:prstGeom>
          <a:noFill/>
        </p:spPr>
      </p:pic>
      <p:pic>
        <p:nvPicPr>
          <p:cNvPr id="1027" name="Picture 3" descr="C:\Users\Adrian\AppData\Local\Microsoft\Windows\Temporary Internet Files\Content.IE5\X2N0OOZH\MC9003314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941168"/>
            <a:ext cx="3202239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Religious Distribution Map</a:t>
            </a:r>
          </a:p>
        </p:txBody>
      </p:sp>
      <p:pic>
        <p:nvPicPr>
          <p:cNvPr id="5123" name="Picture 3" descr="religionm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08050"/>
            <a:ext cx="7691438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Philosophy, not Religion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33057"/>
            <a:ext cx="9144000" cy="3124943"/>
          </a:xfrm>
        </p:spPr>
        <p:txBody>
          <a:bodyPr/>
          <a:lstStyle/>
          <a:p>
            <a:r>
              <a:rPr lang="en-CA" dirty="0" smtClean="0"/>
              <a:t>No belief in deities included</a:t>
            </a:r>
          </a:p>
          <a:p>
            <a:r>
              <a:rPr lang="en-CA" dirty="0" smtClean="0"/>
              <a:t>No organized hierarchy</a:t>
            </a:r>
          </a:p>
          <a:p>
            <a:r>
              <a:rPr lang="en-CA" dirty="0" smtClean="0"/>
              <a:t>Other religions can be practiced and you can still be a Confucian</a:t>
            </a:r>
          </a:p>
          <a:p>
            <a:r>
              <a:rPr lang="en-CA" dirty="0" smtClean="0"/>
              <a:t>Way of living your life</a:t>
            </a:r>
          </a:p>
        </p:txBody>
      </p:sp>
      <p:pic>
        <p:nvPicPr>
          <p:cNvPr id="4" name="Picture 3" descr="kungte-che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340768"/>
            <a:ext cx="2791197" cy="3386652"/>
          </a:xfrm>
          <a:prstGeom prst="rect">
            <a:avLst/>
          </a:prstGeom>
        </p:spPr>
      </p:pic>
      <p:pic>
        <p:nvPicPr>
          <p:cNvPr id="5" name="Picture 4" descr="hind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2143125" cy="2143125"/>
          </a:xfrm>
          <a:prstGeom prst="rect">
            <a:avLst/>
          </a:prstGeom>
        </p:spPr>
      </p:pic>
      <p:pic>
        <p:nvPicPr>
          <p:cNvPr id="6" name="Picture 5" descr="bigbuddha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340768"/>
            <a:ext cx="2592288" cy="22682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Core Principles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Ruler should earn the respect of subjects</a:t>
            </a:r>
          </a:p>
          <a:p>
            <a:r>
              <a:rPr lang="en-CA" dirty="0" smtClean="0"/>
              <a:t>Etiquette and courtesy (Ritual)</a:t>
            </a:r>
          </a:p>
          <a:p>
            <a:r>
              <a:rPr lang="en-CA" dirty="0" smtClean="0"/>
              <a:t>The Golden Rule (Humanity)</a:t>
            </a:r>
          </a:p>
          <a:p>
            <a:r>
              <a:rPr lang="en-CA" u="sng" dirty="0" smtClean="0"/>
              <a:t>People should strive to better themselves</a:t>
            </a:r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2534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2"/>
              </a:rPr>
              <a:t>http://www.youtube.com/watch?v=QjTVSNtFzUg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" name="Picture 4" descr="liuba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005064"/>
            <a:ext cx="1904335" cy="2852936"/>
          </a:xfrm>
          <a:prstGeom prst="rect">
            <a:avLst/>
          </a:prstGeom>
        </p:spPr>
      </p:pic>
      <p:pic>
        <p:nvPicPr>
          <p:cNvPr id="6" name="Picture 5" descr="ancientchinawri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77072"/>
            <a:ext cx="3563888" cy="2393268"/>
          </a:xfrm>
          <a:prstGeom prst="rect">
            <a:avLst/>
          </a:prstGeom>
        </p:spPr>
      </p:pic>
      <p:pic>
        <p:nvPicPr>
          <p:cNvPr id="7" name="Picture 6" descr="chinesebow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3861048"/>
            <a:ext cx="2592288" cy="27583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38138"/>
          </a:xfrm>
        </p:spPr>
        <p:txBody>
          <a:bodyPr/>
          <a:lstStyle/>
          <a:p>
            <a:r>
              <a:rPr lang="en-CA" dirty="0" smtClean="0"/>
              <a:t>More Important Ideas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5472608" cy="5184576"/>
          </a:xfrm>
        </p:spPr>
        <p:txBody>
          <a:bodyPr/>
          <a:lstStyle/>
          <a:p>
            <a:r>
              <a:rPr lang="en-CA" dirty="0" smtClean="0"/>
              <a:t>Study is all-important</a:t>
            </a:r>
          </a:p>
          <a:p>
            <a:r>
              <a:rPr lang="en-CA" dirty="0" smtClean="0"/>
              <a:t>Confucius did not think of himself of inventing anything, merely a “transmitter”</a:t>
            </a:r>
          </a:p>
          <a:p>
            <a:r>
              <a:rPr lang="en-CA" dirty="0" smtClean="0"/>
              <a:t>Reasoning based on morals rather than logic</a:t>
            </a:r>
          </a:p>
          <a:p>
            <a:r>
              <a:rPr lang="en-CA" dirty="0" smtClean="0"/>
              <a:t>Focus on the now</a:t>
            </a:r>
          </a:p>
          <a:p>
            <a:r>
              <a:rPr lang="en-CA" dirty="0" smtClean="0"/>
              <a:t>Meritocracy </a:t>
            </a:r>
            <a:endParaRPr lang="en-CA" dirty="0"/>
          </a:p>
        </p:txBody>
      </p:sp>
      <p:pic>
        <p:nvPicPr>
          <p:cNvPr id="5" name="Picture 4" descr="leonardodavinc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548680"/>
            <a:ext cx="2613651" cy="3313187"/>
          </a:xfrm>
          <a:prstGeom prst="rect">
            <a:avLst/>
          </a:prstGeom>
        </p:spPr>
      </p:pic>
      <p:pic>
        <p:nvPicPr>
          <p:cNvPr id="6" name="Picture 5" descr="holy s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4077072"/>
            <a:ext cx="2093590" cy="23006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390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Confucianism</vt:lpstr>
      <vt:lpstr>Timeline</vt:lpstr>
      <vt:lpstr>Origins</vt:lpstr>
      <vt:lpstr>Mencius</vt:lpstr>
      <vt:lpstr>Xun Zi          vs.          Zhu Xi</vt:lpstr>
      <vt:lpstr>Religious Distribution Map</vt:lpstr>
      <vt:lpstr>Philosophy, not Religion</vt:lpstr>
      <vt:lpstr>Core Principles</vt:lpstr>
      <vt:lpstr>More Important Ideas</vt:lpstr>
      <vt:lpstr>Confucianism and Women</vt:lpstr>
      <vt:lpstr>Economic/Political Impacts</vt:lpstr>
      <vt:lpstr>Holy Scriptures</vt:lpstr>
      <vt:lpstr>Art/Science/Technology</vt:lpstr>
      <vt:lpstr>A Few Confucian Sayings</vt:lpstr>
    </vt:vector>
  </TitlesOfParts>
  <Company>rdpsd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Confucianism</dc:title>
  <dc:creator>Profile</dc:creator>
  <cp:lastModifiedBy>Adrian</cp:lastModifiedBy>
  <cp:revision>51</cp:revision>
  <dcterms:created xsi:type="dcterms:W3CDTF">2010-10-19T19:02:09Z</dcterms:created>
  <dcterms:modified xsi:type="dcterms:W3CDTF">2010-10-29T04:23:53Z</dcterms:modified>
</cp:coreProperties>
</file>